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24" autoAdjust="0"/>
    <p:restoredTop sz="94660"/>
  </p:normalViewPr>
  <p:slideViewPr>
    <p:cSldViewPr>
      <p:cViewPr varScale="1">
        <p:scale>
          <a:sx n="79" d="100"/>
          <a:sy n="79" d="100"/>
        </p:scale>
        <p:origin x="-1092" y="37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03/12/1440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03/12/1440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03/12/1440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286000" y="-26394549"/>
            <a:ext cx="4572000" cy="75436035"/>
          </a:xfrm>
          <a:prstGeom prst="rect">
            <a:avLst/>
          </a:prstGeom>
        </p:spPr>
        <p:txBody>
          <a:bodyPr>
            <a:spAutoFit/>
          </a:bodyPr>
          <a:lstStyle/>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r>
              <a:rPr lang="ar-IQ" dirty="0" smtClean="0"/>
              <a:t>*</a:t>
            </a:r>
            <a:r>
              <a:rPr lang="ar-IQ" dirty="0"/>
              <a:t>طرق ووسائل تدريب القوة العضلية:</a:t>
            </a:r>
          </a:p>
          <a:p>
            <a:r>
              <a:rPr lang="ar-IQ" dirty="0"/>
              <a:t>ومن هذه الطرق:</a:t>
            </a:r>
          </a:p>
          <a:p>
            <a:r>
              <a:rPr lang="ar-IQ" dirty="0"/>
              <a:t>1- طريقة التدريب </a:t>
            </a:r>
            <a:r>
              <a:rPr lang="ar-IQ" dirty="0" err="1"/>
              <a:t>الايزومتري:وتعتمد</a:t>
            </a:r>
            <a:r>
              <a:rPr lang="ar-IQ" dirty="0"/>
              <a:t> على الانقباض العضلي الثابت دون حدوث تغيير في طول العضلة  او وضع المفصل مثل دفع الحائط والاستمرار في دفعه او سحب الحبال المطاطية والثبات لفترة زمنيه</a:t>
            </a:r>
          </a:p>
          <a:p>
            <a:r>
              <a:rPr lang="ar-IQ" dirty="0"/>
              <a:t>2- طريقة التدريب </a:t>
            </a:r>
            <a:r>
              <a:rPr lang="ar-IQ" dirty="0" err="1"/>
              <a:t>الايزوتوني</a:t>
            </a:r>
            <a:r>
              <a:rPr lang="ar-IQ" dirty="0"/>
              <a:t> ( المركزي):وتعتمد على الانقباض العضلي المتحرك حيث تنقبض </a:t>
            </a:r>
            <a:r>
              <a:rPr lang="ar-IQ" dirty="0" err="1"/>
              <a:t>العضله</a:t>
            </a:r>
            <a:r>
              <a:rPr lang="ar-IQ" dirty="0"/>
              <a:t> ويحدث قصر في طولها باتجاه المركز ومثال ذلك السحب على </a:t>
            </a:r>
            <a:r>
              <a:rPr lang="ar-IQ" dirty="0" err="1"/>
              <a:t>العقله</a:t>
            </a:r>
            <a:endParaRPr lang="ar-IQ" dirty="0"/>
          </a:p>
          <a:p>
            <a:r>
              <a:rPr lang="ar-IQ" dirty="0"/>
              <a:t>3- طريقة التدريب </a:t>
            </a:r>
            <a:r>
              <a:rPr lang="ar-IQ" dirty="0" err="1"/>
              <a:t>الايزوتوني</a:t>
            </a:r>
            <a:r>
              <a:rPr lang="ar-IQ" dirty="0"/>
              <a:t> (اللامركزي):وتعتمد على الانقباض العضلي المتحرك الذي تنقبض فيه </a:t>
            </a:r>
            <a:r>
              <a:rPr lang="ar-IQ" dirty="0" err="1"/>
              <a:t>العضله</a:t>
            </a:r>
            <a:r>
              <a:rPr lang="ar-IQ" dirty="0"/>
              <a:t> باتجاه الخارج بعيدا عن مركز </a:t>
            </a:r>
            <a:r>
              <a:rPr lang="ar-IQ" dirty="0" err="1"/>
              <a:t>العضله</a:t>
            </a:r>
            <a:r>
              <a:rPr lang="ar-IQ" dirty="0"/>
              <a:t> وحدوث تغير في طولها ومثال ذلك رمي القرص والمطرقة</a:t>
            </a:r>
          </a:p>
          <a:p>
            <a:r>
              <a:rPr lang="ar-IQ" dirty="0"/>
              <a:t>4- طريقة تدريب </a:t>
            </a:r>
            <a:r>
              <a:rPr lang="ar-IQ" dirty="0" err="1"/>
              <a:t>الايزوكنتك</a:t>
            </a:r>
            <a:r>
              <a:rPr lang="ar-IQ" dirty="0"/>
              <a:t>: وتعتبر من اكثر انواع تدريبات القوة </a:t>
            </a:r>
            <a:r>
              <a:rPr lang="ar-IQ" dirty="0" err="1"/>
              <a:t>تاثيرا</a:t>
            </a:r>
            <a:r>
              <a:rPr lang="ar-IQ" dirty="0"/>
              <a:t> على اكتساب القوة المرتبطة </a:t>
            </a:r>
            <a:r>
              <a:rPr lang="ar-IQ" dirty="0" err="1"/>
              <a:t>بالاداء</a:t>
            </a:r>
            <a:r>
              <a:rPr lang="ar-IQ" dirty="0"/>
              <a:t> الحركي</a:t>
            </a:r>
          </a:p>
          <a:p>
            <a:r>
              <a:rPr lang="ar-IQ" dirty="0"/>
              <a:t>5- طريقة تدريب </a:t>
            </a:r>
            <a:r>
              <a:rPr lang="ar-IQ" dirty="0" err="1"/>
              <a:t>البليومتري:وهنا</a:t>
            </a:r>
            <a:r>
              <a:rPr lang="ar-IQ" dirty="0"/>
              <a:t> تعمل العضلة بطريقة تؤدي الى مطها اولا ثم يلي ذلك انقباض مركزي ويتم الانقباض على ثلاث مراحل هي الانقباض </a:t>
            </a:r>
            <a:r>
              <a:rPr lang="ar-IQ" dirty="0" err="1"/>
              <a:t>الامركزي</a:t>
            </a:r>
            <a:r>
              <a:rPr lang="ar-IQ" dirty="0"/>
              <a:t> ثم مرحلة التعادل مع المقاومة ثم الانقباض </a:t>
            </a:r>
            <a:r>
              <a:rPr lang="ar-IQ" dirty="0" err="1"/>
              <a:t>المركزيحيث</a:t>
            </a:r>
            <a:r>
              <a:rPr lang="ar-IQ" dirty="0"/>
              <a:t> تبدا </a:t>
            </a:r>
            <a:r>
              <a:rPr lang="ar-IQ" dirty="0" err="1"/>
              <a:t>العضلةبالقصر</a:t>
            </a:r>
            <a:r>
              <a:rPr lang="ar-IQ" dirty="0"/>
              <a:t> نحو مركزها ومثال ذلك الوثب الذي يكون فيه الهبوط متبوعا مباشرة بوثب مره اخرى</a:t>
            </a:r>
          </a:p>
          <a:p>
            <a:r>
              <a:rPr lang="ar-IQ" dirty="0"/>
              <a:t>6- تمرينات المقاومات المتغيرة:</a:t>
            </a:r>
          </a:p>
          <a:p>
            <a:r>
              <a:rPr lang="ar-IQ" dirty="0"/>
              <a:t>•	تمارين تنمية القوة العضلية :</a:t>
            </a:r>
          </a:p>
          <a:p>
            <a:r>
              <a:rPr lang="ar-IQ" dirty="0"/>
              <a:t>1- الاثقال الحرة: الاثقال </a:t>
            </a:r>
            <a:r>
              <a:rPr lang="ar-IQ" dirty="0" err="1"/>
              <a:t>الحديديه</a:t>
            </a:r>
            <a:r>
              <a:rPr lang="ar-IQ" dirty="0"/>
              <a:t> التي تحمل باليدين</a:t>
            </a:r>
          </a:p>
          <a:p>
            <a:r>
              <a:rPr lang="en-US" dirty="0" smtClean="0"/>
              <a:t>*</a:t>
            </a:r>
            <a:r>
              <a:rPr lang="ar-IQ" dirty="0"/>
              <a:t>العوامل الفسيولوجية المؤثرة </a:t>
            </a:r>
            <a:r>
              <a:rPr lang="ar-IQ" dirty="0" err="1"/>
              <a:t>فى</a:t>
            </a:r>
            <a:r>
              <a:rPr lang="ar-IQ" dirty="0"/>
              <a:t> السرعة:</a:t>
            </a:r>
          </a:p>
          <a:p>
            <a:r>
              <a:rPr lang="ar-IQ" dirty="0"/>
              <a:t>يرى بعض العلماء ان هناك بعض العوامل الفسيولوجية </a:t>
            </a:r>
            <a:r>
              <a:rPr lang="ar-IQ" dirty="0" err="1"/>
              <a:t>التى</a:t>
            </a:r>
            <a:r>
              <a:rPr lang="ar-IQ" dirty="0"/>
              <a:t> يتأسس عليها تنمية وتطوير صفة السرعة , ومن اهم هذه العوامل ما يلى و</a:t>
            </a:r>
          </a:p>
          <a:p>
            <a:r>
              <a:rPr lang="ar-IQ" dirty="0"/>
              <a:t>1-الخصائص التكوينية </a:t>
            </a:r>
            <a:r>
              <a:rPr lang="ar-IQ" dirty="0" err="1"/>
              <a:t>للالياف</a:t>
            </a:r>
            <a:r>
              <a:rPr lang="ar-IQ" dirty="0"/>
              <a:t> العضلية :</a:t>
            </a:r>
          </a:p>
          <a:p>
            <a:r>
              <a:rPr lang="ar-IQ" dirty="0"/>
              <a:t>ثبت علميا ان عضلات الانسان تشتمل على الياف حمراء واخرى بيضاء الاولى تتميز بالانقباض </a:t>
            </a:r>
            <a:r>
              <a:rPr lang="ar-IQ" dirty="0" err="1"/>
              <a:t>البطىء</a:t>
            </a:r>
            <a:r>
              <a:rPr lang="ar-IQ" dirty="0"/>
              <a:t> </a:t>
            </a:r>
            <a:r>
              <a:rPr lang="ar-IQ" dirty="0" err="1"/>
              <a:t>فى</a:t>
            </a:r>
            <a:r>
              <a:rPr lang="ar-IQ" dirty="0"/>
              <a:t> حين ان الثانية تتميز بالانقباض السريع بمقارنتها </a:t>
            </a:r>
            <a:r>
              <a:rPr lang="ar-IQ" dirty="0" err="1"/>
              <a:t>بالاولى</a:t>
            </a:r>
            <a:r>
              <a:rPr lang="ar-IQ" dirty="0"/>
              <a:t> ونتيجة </a:t>
            </a:r>
            <a:r>
              <a:rPr lang="ar-IQ" dirty="0" err="1"/>
              <a:t>للابحاث</a:t>
            </a:r>
            <a:r>
              <a:rPr lang="ar-IQ" dirty="0"/>
              <a:t> </a:t>
            </a:r>
            <a:r>
              <a:rPr lang="ar-IQ" dirty="0" err="1"/>
              <a:t>التى</a:t>
            </a:r>
            <a:r>
              <a:rPr lang="ar-IQ" dirty="0"/>
              <a:t> اجريت </a:t>
            </a:r>
            <a:r>
              <a:rPr lang="ar-IQ" dirty="0" err="1"/>
              <a:t>فى</a:t>
            </a:r>
            <a:r>
              <a:rPr lang="ar-IQ" dirty="0"/>
              <a:t> مجال التدريب </a:t>
            </a:r>
            <a:r>
              <a:rPr lang="ar-IQ" dirty="0" err="1"/>
              <a:t>الرياضى</a:t>
            </a:r>
            <a:r>
              <a:rPr lang="ar-IQ" dirty="0"/>
              <a:t> وجد انه يتطلب وقتا طويلا لتنمية مستوى الفرد الذى يتميز بزيادة نسبة الالياف الحمراء </a:t>
            </a:r>
            <a:r>
              <a:rPr lang="ar-IQ" dirty="0" err="1"/>
              <a:t>فى</a:t>
            </a:r>
            <a:r>
              <a:rPr lang="ar-IQ" dirty="0"/>
              <a:t> معظم عضلاته للوصول الى مرتبة عالية </a:t>
            </a:r>
            <a:r>
              <a:rPr lang="ar-IQ" dirty="0" err="1"/>
              <a:t>فى</a:t>
            </a:r>
            <a:r>
              <a:rPr lang="ar-IQ" dirty="0"/>
              <a:t> الانشطة </a:t>
            </a:r>
            <a:r>
              <a:rPr lang="ar-IQ" dirty="0" err="1"/>
              <a:t>التى</a:t>
            </a:r>
            <a:r>
              <a:rPr lang="ar-IQ" dirty="0"/>
              <a:t> تتطلب بالدرجة الاولى صفة السرعة كمسابقات العدو لمسافات قصيرة </a:t>
            </a:r>
            <a:r>
              <a:rPr lang="ar-IQ" dirty="0" err="1"/>
              <a:t>فى</a:t>
            </a:r>
            <a:r>
              <a:rPr lang="ar-IQ" dirty="0"/>
              <a:t> العاب القوى والسباحة لمسافات قصيرة </a:t>
            </a:r>
            <a:r>
              <a:rPr lang="ar-IQ" dirty="0" err="1"/>
              <a:t>فى</a:t>
            </a:r>
            <a:r>
              <a:rPr lang="ar-IQ" dirty="0"/>
              <a:t> مسابقات السباحة </a:t>
            </a:r>
          </a:p>
          <a:p>
            <a:endParaRPr lang="ar-IQ" dirty="0"/>
          </a:p>
          <a:p>
            <a:endParaRPr lang="ar-IQ" dirty="0"/>
          </a:p>
          <a:p>
            <a:endParaRPr lang="ar-IQ" dirty="0"/>
          </a:p>
          <a:p>
            <a:r>
              <a:rPr lang="ar-IQ" dirty="0"/>
              <a:t>2-النمط </a:t>
            </a:r>
            <a:r>
              <a:rPr lang="ar-IQ" dirty="0" err="1"/>
              <a:t>العصبى</a:t>
            </a:r>
            <a:endParaRPr lang="ar-IQ" dirty="0"/>
          </a:p>
          <a:p>
            <a:r>
              <a:rPr lang="ar-IQ" dirty="0"/>
              <a:t>من اهم العوامل </a:t>
            </a:r>
            <a:r>
              <a:rPr lang="ar-IQ" dirty="0" err="1"/>
              <a:t>التى</a:t>
            </a:r>
            <a:r>
              <a:rPr lang="ar-IQ" dirty="0"/>
              <a:t> يتأسس عليها قدرة الفرد على سرعة اداء الحركات المختلفة بأقصى سرعة عملية التحكم والتوجيه </a:t>
            </a:r>
            <a:r>
              <a:rPr lang="ar-IQ" dirty="0" err="1"/>
              <a:t>التى</a:t>
            </a:r>
            <a:r>
              <a:rPr lang="ar-IQ" dirty="0"/>
              <a:t> يقوم بها الجهاز </a:t>
            </a:r>
            <a:r>
              <a:rPr lang="ar-IQ" dirty="0" err="1"/>
              <a:t>العصبى</a:t>
            </a:r>
            <a:r>
              <a:rPr lang="ar-IQ" dirty="0"/>
              <a:t> (</a:t>
            </a:r>
            <a:r>
              <a:rPr lang="en-US" dirty="0"/>
              <a:t>C.N.S) </a:t>
            </a:r>
            <a:r>
              <a:rPr lang="ar-IQ" dirty="0"/>
              <a:t>نظرا لان مرونة العمليات العصبية </a:t>
            </a:r>
            <a:r>
              <a:rPr lang="ar-IQ" dirty="0" err="1"/>
              <a:t>التى</a:t>
            </a:r>
            <a:r>
              <a:rPr lang="ar-IQ" dirty="0"/>
              <a:t> تكمن </a:t>
            </a:r>
            <a:r>
              <a:rPr lang="ar-IQ" dirty="0" err="1"/>
              <a:t>فى</a:t>
            </a:r>
            <a:r>
              <a:rPr lang="ar-IQ" dirty="0"/>
              <a:t> سرعة التغيير من حالات (الكف) الى حالات (الاثارة) تعتبرا اساسا لقدرة الفرد على سرعة اداء الحركات المختلفة , لذلك نجد ان التوافق التام بين الوظائف المتعددة للمراكز العصبية المختلفة من العوامل </a:t>
            </a:r>
            <a:r>
              <a:rPr lang="ar-IQ" dirty="0" err="1"/>
              <a:t>التى</a:t>
            </a:r>
            <a:r>
              <a:rPr lang="ar-IQ" dirty="0"/>
              <a:t> تسهم بدرجة كبيرة </a:t>
            </a:r>
            <a:r>
              <a:rPr lang="ar-IQ" dirty="0" err="1"/>
              <a:t>فى</a:t>
            </a:r>
            <a:r>
              <a:rPr lang="ar-IQ" dirty="0"/>
              <a:t> تنمية وتطوير صفة السرعة </a:t>
            </a:r>
          </a:p>
          <a:p>
            <a:endParaRPr lang="ar-IQ" dirty="0"/>
          </a:p>
          <a:p>
            <a:r>
              <a:rPr lang="ar-IQ" dirty="0"/>
              <a:t>3-القوة المميزة بالسرعة   </a:t>
            </a:r>
          </a:p>
          <a:p>
            <a:r>
              <a:rPr lang="ar-IQ" dirty="0"/>
              <a:t>اثبتت البحوث </a:t>
            </a:r>
            <a:r>
              <a:rPr lang="ar-IQ" dirty="0" err="1"/>
              <a:t>التى</a:t>
            </a:r>
            <a:r>
              <a:rPr lang="ar-IQ" dirty="0"/>
              <a:t> قام بها </a:t>
            </a:r>
            <a:r>
              <a:rPr lang="ar-IQ" dirty="0" err="1"/>
              <a:t>اوزلين</a:t>
            </a:r>
            <a:r>
              <a:rPr lang="ar-IQ" dirty="0"/>
              <a:t> </a:t>
            </a:r>
            <a:r>
              <a:rPr lang="en-US" dirty="0" err="1"/>
              <a:t>Oslin</a:t>
            </a:r>
            <a:r>
              <a:rPr lang="en-US" dirty="0"/>
              <a:t> </a:t>
            </a:r>
            <a:r>
              <a:rPr lang="ar-IQ" dirty="0"/>
              <a:t>امكانية تنمية صفة السرعة الانتقالية </a:t>
            </a:r>
            <a:r>
              <a:rPr lang="ar-IQ" dirty="0" err="1"/>
              <a:t>لمتسابقى</a:t>
            </a:r>
            <a:r>
              <a:rPr lang="ar-IQ" dirty="0"/>
              <a:t> المسافات القصيرة </a:t>
            </a:r>
            <a:r>
              <a:rPr lang="ar-IQ" dirty="0" err="1"/>
              <a:t>فى</a:t>
            </a:r>
            <a:r>
              <a:rPr lang="ar-IQ" dirty="0"/>
              <a:t> العاب القوى كنتيجة لتنمية وتطوير صفة القوة العضلية لديهم , كما استطاع </a:t>
            </a:r>
            <a:r>
              <a:rPr lang="ar-IQ" dirty="0" err="1"/>
              <a:t>موتنزفاى</a:t>
            </a:r>
            <a:r>
              <a:rPr lang="ar-IQ" dirty="0"/>
              <a:t> </a:t>
            </a:r>
            <a:r>
              <a:rPr lang="en-US" dirty="0" err="1"/>
              <a:t>Muttenzfat</a:t>
            </a:r>
            <a:r>
              <a:rPr lang="en-US" dirty="0"/>
              <a:t> </a:t>
            </a:r>
            <a:r>
              <a:rPr lang="ar-IQ" dirty="0"/>
              <a:t>اثبات ان سرعة البدء والدوران </a:t>
            </a:r>
            <a:r>
              <a:rPr lang="ar-IQ" dirty="0" err="1"/>
              <a:t>فى</a:t>
            </a:r>
            <a:r>
              <a:rPr lang="ar-IQ" dirty="0"/>
              <a:t> السباحة تتأثر بدرجة كبيرة بقوة عضلات الساقين بذلك فان محاولة تنمية القوة العضلية المميزة بالسرعة من العوامل الهامة المساعدة على تنمية وتطوير صفة السرعة خاصة صفة السرعة الانتقالية والسرعة الحركية</a:t>
            </a:r>
          </a:p>
          <a:p>
            <a:r>
              <a:rPr lang="ar-IQ" dirty="0"/>
              <a:t>4-القدرة على الاسترخاء </a:t>
            </a:r>
            <a:r>
              <a:rPr lang="ar-IQ" dirty="0" err="1"/>
              <a:t>العضلى</a:t>
            </a:r>
            <a:r>
              <a:rPr lang="ar-IQ" dirty="0"/>
              <a:t> </a:t>
            </a:r>
          </a:p>
          <a:p>
            <a:r>
              <a:rPr lang="ar-IQ" dirty="0"/>
              <a:t>من المعروف ان التوتر </a:t>
            </a:r>
            <a:r>
              <a:rPr lang="ar-IQ" dirty="0" err="1"/>
              <a:t>العضلى</a:t>
            </a:r>
            <a:r>
              <a:rPr lang="ar-IQ" dirty="0"/>
              <a:t> وخاصة بالنسبة للعضلات المضادة من العوامل </a:t>
            </a:r>
            <a:r>
              <a:rPr lang="ar-IQ" dirty="0" err="1"/>
              <a:t>التى</a:t>
            </a:r>
            <a:r>
              <a:rPr lang="ar-IQ" dirty="0"/>
              <a:t> تعوق سرعة الاداء </a:t>
            </a:r>
            <a:r>
              <a:rPr lang="ar-IQ" dirty="0" err="1"/>
              <a:t>الحركى</a:t>
            </a:r>
            <a:r>
              <a:rPr lang="ar-IQ" dirty="0"/>
              <a:t> وتؤدى الى بطء الحركات او الى ارتفاع درجة الاثارة والتوتر </a:t>
            </a:r>
            <a:r>
              <a:rPr lang="ar-IQ" dirty="0" err="1"/>
              <a:t>الانفعالى</a:t>
            </a:r>
            <a:r>
              <a:rPr lang="ar-IQ" dirty="0"/>
              <a:t> كما هو الحال </a:t>
            </a:r>
            <a:r>
              <a:rPr lang="ar-IQ" dirty="0" err="1"/>
              <a:t>فى</a:t>
            </a:r>
            <a:r>
              <a:rPr lang="ar-IQ" dirty="0"/>
              <a:t> المنافسات الرياضية الهامة</a:t>
            </a:r>
          </a:p>
          <a:p>
            <a:r>
              <a:rPr lang="ar-IQ" dirty="0"/>
              <a:t>5-قابلية العضلة </a:t>
            </a:r>
            <a:r>
              <a:rPr lang="ar-IQ" dirty="0" err="1"/>
              <a:t>للامتطاط</a:t>
            </a:r>
            <a:r>
              <a:rPr lang="ar-IQ" dirty="0"/>
              <a:t> </a:t>
            </a:r>
          </a:p>
          <a:p>
            <a:r>
              <a:rPr lang="ar-IQ" dirty="0"/>
              <a:t>اثبتت البحوث العلمية </a:t>
            </a:r>
            <a:r>
              <a:rPr lang="ar-IQ" dirty="0" err="1"/>
              <a:t>فى</a:t>
            </a:r>
            <a:r>
              <a:rPr lang="ar-IQ" dirty="0"/>
              <a:t> المجال </a:t>
            </a:r>
            <a:r>
              <a:rPr lang="ar-IQ" dirty="0" err="1"/>
              <a:t>البيولوجى</a:t>
            </a:r>
            <a:r>
              <a:rPr lang="ar-IQ" dirty="0"/>
              <a:t>. ان الالياف العضلية لها خاصية </a:t>
            </a:r>
            <a:r>
              <a:rPr lang="ar-IQ" dirty="0" err="1"/>
              <a:t>الامتطاط</a:t>
            </a:r>
            <a:r>
              <a:rPr lang="ar-IQ" dirty="0"/>
              <a:t> وان العضلة المنبسطة او الممتدة تستطيع الانقباض بقوة وبسرعة مثلها مثل الحبل المطاط والمقصود هنا قابلية العضلات </a:t>
            </a:r>
            <a:r>
              <a:rPr lang="ar-IQ" dirty="0" err="1"/>
              <a:t>للامتطاط</a:t>
            </a:r>
            <a:r>
              <a:rPr lang="ar-IQ" dirty="0"/>
              <a:t> ليست العضلات المشتركة </a:t>
            </a:r>
            <a:r>
              <a:rPr lang="ar-IQ" dirty="0" err="1"/>
              <a:t>فى</a:t>
            </a:r>
            <a:r>
              <a:rPr lang="ar-IQ" dirty="0"/>
              <a:t> الاداء فقط بل ايضا العضلات المانعة او العضلات المقابلة حتى لا تعمل كعائق وينتج عن ذلك بطء الحركات</a:t>
            </a:r>
          </a:p>
          <a:p>
            <a:r>
              <a:rPr lang="ar-IQ" dirty="0"/>
              <a:t>اجتياز حاجز السرعة:</a:t>
            </a:r>
          </a:p>
          <a:p>
            <a:r>
              <a:rPr lang="ar-IQ" dirty="0"/>
              <a:t>أن تطوير السرعة يتحقق جراء البناء الحركي الثابت، وان حاجز السرعة يحدث جراء استخدام تمارين السرعة ذات الجانب الواحد وبالتالي ترك التمرينات الخاصة لذلك من الضروري استخدام ( التدريب المتنوع الخاص والعام لمنع توقف السرعة مع استخدام المستلزمات المساعدة كالتدريب مع الرياح أو استخدام أجهزة لسحب الرياضي والتي تعمل على تردد حركي سريع وسعه حركية كبيرة إضافة إلى السباق مع خصم بنفس المستوى أو احسن0</a:t>
            </a:r>
          </a:p>
          <a:p>
            <a:r>
              <a:rPr lang="ar-IQ" dirty="0"/>
              <a:t>إن الحركة الاتوماتيكية تستلزم التكرار الكثير للمسار الحركي الفعال وأحياناً تتعلق بنوع الانعكاسات اللازمة، وتعرف أحياناً بالثبات الحركي الكامل حيث يحقق تحسين مراحل الركض. إلا إن هذا الثبات يجب إن لا يكون في سعة الخطوة وتكرارها</a:t>
            </a:r>
          </a:p>
          <a:p>
            <a:r>
              <a:rPr lang="ar-IQ" dirty="0"/>
              <a:t>ان رفع السرعة إثناء كل حركة يقوم بها الرياضي تؤدي إلى زيادة السرعة وكلما كثرت إعادة الحركة زاد تكرارها حيث يحصل الثبات الحركي ... إن ثبات السرعة يعتبر العائق الرئيسي للتطوير وإمكان تصعيد زمن الحركة، حيث يؤكد المدربون على عدم ثبات السرعة الحركية0</a:t>
            </a:r>
          </a:p>
          <a:p>
            <a:r>
              <a:rPr lang="ar-IQ" dirty="0"/>
              <a:t>إن إعادة التدريب السرع بنفس الشكل يؤدي إلى بناء شكل ثابت للديناميكية الحركية وبالتالي يؤدي إلى إثبات السرعة وعدم تطورها حيث يبنى حاجز السرعة وان هذه الطرق تختلف من رياضي لأخر ... مبتدئين ... ومتقدمين:</a:t>
            </a:r>
          </a:p>
          <a:p>
            <a:r>
              <a:rPr lang="ar-IQ" dirty="0"/>
              <a:t>وفي تدريب المبتدئين فان هذه الطريقة تتم عن طريق البناء الجسمي الشامل لمختلف النواحي ولسنوات عديدة حيث يتم التخصص متأخراً قدر </a:t>
            </a:r>
            <a:r>
              <a:rPr lang="ar-IQ" dirty="0" err="1"/>
              <a:t>الإمكان،ونوضح</a:t>
            </a:r>
            <a:r>
              <a:rPr lang="ar-IQ" dirty="0"/>
              <a:t> ذلك من خلال المثال التالي :</a:t>
            </a:r>
          </a:p>
          <a:p>
            <a:r>
              <a:rPr lang="ar-IQ" dirty="0"/>
              <a:t>في ركض 100م يكون الزمن 11 ثانية يمكن الحصول عليها:</a:t>
            </a:r>
          </a:p>
          <a:p>
            <a:r>
              <a:rPr lang="ar-IQ" dirty="0"/>
              <a:t>1- بواسطة التخصص الضيق لتدريب المسافات البعيدة</a:t>
            </a:r>
          </a:p>
          <a:p>
            <a:r>
              <a:rPr lang="ar-IQ" dirty="0"/>
              <a:t>2- بواسطة البناء الجسمي الشامل مع التأكيد على تمارين القوة السريعة</a:t>
            </a:r>
          </a:p>
          <a:p>
            <a:r>
              <a:rPr lang="ar-IQ" dirty="0"/>
              <a:t>في الحالة الأولى يحصل بناء حاجز السرعة من خلال إعادة التمارين بالسرعة القصوى ، وفي الحالة الثانية لا يبنى حاجز السرعة لأن تمارين السرعة المستخدمة تؤدى ضمن البناء العام لصفات السرعة حيث لا يتخصص الرياضي في أداء تمارين محددة ( لإبعاد أداء نفس التمارين ) بل باستخدام وسائل متنوعة ... أي أن تمارين السرعة يجب أن لا تكون ثابتة وإنما تتغير طبقاً للحالة والشكل</a:t>
            </a:r>
          </a:p>
          <a:p>
            <a:r>
              <a:rPr lang="ar-IQ" dirty="0"/>
              <a:t>وفي تدريب المتقدمين : بدأ اتجاه في تقليل سعة التدريب على الفعالية الرئيسية وزيادة سعة التدريب على سرعة القوة والتمرينات الخاصة ، حيث أن أحسن عدائي المسافات القصيرة في العالم لا يتدربون على الركض بسرعة قصوى إلا قليلاً ... حيث أن القسم الرئيسي للتدريب يشمل تدريب سرعة القوة ( تمرينات خاصة ، تمرينات الوزن الإضافي ) مع الركض بسعة قليلة نسبياً</a:t>
            </a:r>
          </a:p>
          <a:p>
            <a:r>
              <a:rPr lang="ar-IQ" dirty="0"/>
              <a:t>المثير ( الحافز):</a:t>
            </a:r>
          </a:p>
          <a:p>
            <a:r>
              <a:rPr lang="ar-IQ" dirty="0"/>
              <a:t>شدة المثير : استعمال أكبر قوة ممكنة مع تتابع حركي ينسجم وبناء جسم الرياضي وإن شدة المثير تتحقق جراء التدريب بالسرعة تحت القصوى أو القصوى مع ملاحظة عدم ظهور التقلص العضلي حيث يتم الأداء الحركي بالتوقيت الصحيح والانسيابية والاسترخاء ، هذا المبدأ ينسجم كلياً مع المستوى </a:t>
            </a:r>
            <a:r>
              <a:rPr lang="ar-IQ" dirty="0" err="1"/>
              <a:t>المهاري</a:t>
            </a:r>
            <a:r>
              <a:rPr lang="ar-IQ" dirty="0"/>
              <a:t> ، فهو قبل إن يتحرك بأقصى سرعة لا بد من تثبيت التكنيك من أجل تجنب التشنجات لذا وجب أن يتم التعلم منذ البداية بزيادة السرعة بصورة تدريجية ، أما إثناء عمل المؤثرات الحركية للسرعة في حالة راحة الجهاز الحركي فأنه لا يجوز إعياء الجهاز العصبي قبل تدريب السرعة</a:t>
            </a:r>
          </a:p>
          <a:p>
            <a:r>
              <a:rPr lang="ar-IQ" dirty="0"/>
              <a:t>فترة المثير : يجب ألا تأخذ فترة المثير حجمها الحقيقي حيث لا يجوز أن تكون قصيرة جداً أو كبيرة جداً لذلك وجب تعيين الحد الأدنى لطول فترة المثير نسبة لطول فترة التعجيل التي تصل إلى أقصى سرعة ممكنة أما إذا لم تصل السرعة أقصاها بسبب قصر فترة المثير فيكون تأثير الحمل منصباً على تطوير قابلية التعجيل وليس على تطوير السرعة مباشرة ، أما بالنسبة لفترة الراحة فيجب أن تكون بين تمرين وآخر حتى تسمح للرياضي باستعادة فترة الشفاء ( 2 – 5 دقيقة ) وأن تتناسب مع نوع التمرين الذي يؤديه الرياضي من حيث الحجم والشدة ، ومن الضروري زيادة فترة المثير بعد الوصول إلى أقصى سرعة إلا إن زيادة الفترة أكثر من اللازم غير مفيدة لأن الحمل سيولد تعباً سنوياً للرياضي</a:t>
            </a:r>
          </a:p>
          <a:p>
            <a:r>
              <a:rPr lang="ar-IQ" dirty="0"/>
              <a:t>وخلال تحديد طول فترة المثير لا بد من معرفة الفترة الزمنية التي يحتاجها الرياضي لتحقيق أقصى تعجيل له إضافة إلى الفترة الزمنية التي يتمكن فيها الرياضي من المحافظة على سرعته</a:t>
            </a:r>
          </a:p>
          <a:p>
            <a:r>
              <a:rPr lang="ar-IQ" dirty="0"/>
              <a:t>تكرار المثير : يتعلق نجاح تدريب السرعة على مستوى تكرار المثير وإن الفترات بين إعادة الحمل يتطلب أن يضمن العمل مرة أخرى ، حيث من المهم إزالة تركيز حامض </a:t>
            </a:r>
            <a:r>
              <a:rPr lang="ar-IQ" dirty="0" err="1"/>
              <a:t>اللبنيك</a:t>
            </a:r>
            <a:r>
              <a:rPr lang="ar-IQ" dirty="0"/>
              <a:t> حيث يتجمع بعد دقيقتين أو ثلاث دقائق بعد التعجيل ، لأجل ذلك لا يجوز أن تكون فترة الراحة طويلة تؤدي إلى قلة المثير</a:t>
            </a:r>
          </a:p>
          <a:p>
            <a:r>
              <a:rPr lang="ar-IQ" dirty="0"/>
              <a:t>ولأجل إعداد مثيرات الجهاز العصبي مرة ثانية أصبح من الواجب إضافة فترة إعدادية قبل كل إعادة، أما إذا كانت فترة الراحة قليلة نسبياً وجب أن تكون مرات التكرار منظمة ، وبعد الإعادة لمرتين او ثلاث مرات</a:t>
            </a:r>
          </a:p>
          <a:p>
            <a:r>
              <a:rPr lang="ar-IQ" dirty="0"/>
              <a:t>* العوامل المؤثرة على السرعة :</a:t>
            </a:r>
          </a:p>
          <a:p>
            <a:r>
              <a:rPr lang="ar-IQ" dirty="0"/>
              <a:t>1-الوراثة : وتعتمد على الجينات الوراثية للرياضي ومقدرة الرياضي على التوافق في العمليات العصبية وتبادل العمل بين الاستثارة والكف وتنظيم عمل الجهازين العصبي والعضلي ، وكذلك خصائص كل من الألياف العضلية البيضاء والحمراء فالألياف البيضاء تتميز بسرعة الانقباض العضلي أكثر من الألياف الحمراء .</a:t>
            </a:r>
          </a:p>
          <a:p>
            <a:r>
              <a:rPr lang="ar-IQ" dirty="0"/>
              <a:t>2- زمن رد الفعل : ا. ظهور الاستثارة على وسائل الاستقبال .</a:t>
            </a:r>
          </a:p>
          <a:p>
            <a:r>
              <a:rPr lang="ar-IQ" dirty="0"/>
              <a:t>ب. انتشار الاستثارة في الجهاز العصبي المركزي .</a:t>
            </a:r>
          </a:p>
          <a:p>
            <a:r>
              <a:rPr lang="ar-IQ" dirty="0"/>
              <a:t>جـ. انتقال الإشارة الى وسائل الاتصال العصبية .</a:t>
            </a:r>
          </a:p>
          <a:p>
            <a:r>
              <a:rPr lang="ar-IQ" dirty="0"/>
              <a:t>ء. انتقال الإشارة من الجهاز العصبي الى العضلات .</a:t>
            </a:r>
          </a:p>
          <a:p>
            <a:r>
              <a:rPr lang="ar-IQ" dirty="0"/>
              <a:t>هـ. استجابة العضلات لأداء العمل الميكانيكي .</a:t>
            </a:r>
          </a:p>
          <a:p>
            <a:r>
              <a:rPr lang="ar-IQ" dirty="0"/>
              <a:t>3- القدرة في التغلب على المقاومة الخارجية : يجب أن يمتلك الرياضي القدرة الكافية للتغلب على المقاومات الخارجية لأنها تعيق سرعة الحركة ومن هذه المقاومات (الجاذبية الأرضية ، مقاومة الماء والرياح) وكذلك مقاومة العضلات بعضها لبعض (العضلات المقابلة للعضلات العاملة) .</a:t>
            </a:r>
          </a:p>
          <a:p>
            <a:r>
              <a:rPr lang="ar-IQ" dirty="0"/>
              <a:t>4- التكتيك :</a:t>
            </a:r>
          </a:p>
        </p:txBody>
      </p:sp>
    </p:spTree>
    <p:extLst>
      <p:ext uri="{BB962C8B-B14F-4D97-AF65-F5344CB8AC3E}">
        <p14:creationId xmlns:p14="http://schemas.microsoft.com/office/powerpoint/2010/main" val="94289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1582341"/>
            <a:ext cx="4572000" cy="5355312"/>
          </a:xfrm>
          <a:prstGeom prst="rect">
            <a:avLst/>
          </a:prstGeom>
        </p:spPr>
        <p:txBody>
          <a:bodyPr>
            <a:spAutoFit/>
          </a:bodyPr>
          <a:lstStyle/>
          <a:p>
            <a:r>
              <a:rPr lang="ar-IQ" dirty="0"/>
              <a:t>2- المقاومة </a:t>
            </a:r>
            <a:r>
              <a:rPr lang="ar-IQ" dirty="0" err="1"/>
              <a:t>الميكانيكيه</a:t>
            </a:r>
            <a:r>
              <a:rPr lang="ar-IQ" dirty="0"/>
              <a:t>: وهي تمرينات تؤدى على اجهزة مصممه لذلك من خلال حركه ميكانيكية</a:t>
            </a:r>
          </a:p>
          <a:p>
            <a:r>
              <a:rPr lang="ar-IQ" dirty="0"/>
              <a:t>شد الثقل – الضغط المائي – الضغط الهوائي – </a:t>
            </a:r>
            <a:r>
              <a:rPr lang="ar-IQ" dirty="0" err="1"/>
              <a:t>المقاومه</a:t>
            </a:r>
            <a:r>
              <a:rPr lang="ar-IQ" dirty="0"/>
              <a:t> الكهربائية</a:t>
            </a:r>
          </a:p>
          <a:p>
            <a:r>
              <a:rPr lang="ar-IQ" dirty="0"/>
              <a:t>3- تمرينات </a:t>
            </a:r>
            <a:r>
              <a:rPr lang="ar-IQ" dirty="0" err="1"/>
              <a:t>المقاومه</a:t>
            </a:r>
            <a:r>
              <a:rPr lang="ar-IQ" dirty="0"/>
              <a:t> الذاتية : وهي تمرينات </a:t>
            </a:r>
            <a:r>
              <a:rPr lang="ar-IQ" dirty="0" err="1"/>
              <a:t>يستخد</a:t>
            </a:r>
            <a:r>
              <a:rPr lang="ar-IQ" dirty="0"/>
              <a:t> م فيها الجسم كمقاومه</a:t>
            </a:r>
          </a:p>
          <a:p>
            <a:r>
              <a:rPr lang="ar-IQ" dirty="0"/>
              <a:t>4- تمرينات </a:t>
            </a:r>
            <a:r>
              <a:rPr lang="ar-IQ" dirty="0" err="1"/>
              <a:t>المقاومه</a:t>
            </a:r>
            <a:r>
              <a:rPr lang="ar-IQ" dirty="0"/>
              <a:t> الزوجية: وهي تمرينات يتم خلالها مقاومة قوة ناتجة عن حمل او دفع زميل</a:t>
            </a:r>
          </a:p>
          <a:p>
            <a:endParaRPr lang="ar-IQ" dirty="0"/>
          </a:p>
          <a:p>
            <a:endParaRPr lang="ar-IQ" dirty="0"/>
          </a:p>
          <a:p>
            <a:endParaRPr lang="ar-IQ" dirty="0"/>
          </a:p>
          <a:p>
            <a:r>
              <a:rPr lang="ar-IQ" dirty="0"/>
              <a:t>ثانيا :</a:t>
            </a:r>
            <a:r>
              <a:rPr lang="en-US" dirty="0"/>
              <a:t>Speed  </a:t>
            </a:r>
            <a:r>
              <a:rPr lang="ar-IQ" dirty="0"/>
              <a:t>السرعة       </a:t>
            </a:r>
          </a:p>
          <a:p>
            <a:r>
              <a:rPr lang="ar-IQ" dirty="0"/>
              <a:t>تعتبر السرعة احدى مكونات الاعداد </a:t>
            </a:r>
            <a:r>
              <a:rPr lang="ar-IQ" dirty="0" err="1"/>
              <a:t>البدنى</a:t>
            </a:r>
            <a:r>
              <a:rPr lang="ar-IQ" dirty="0"/>
              <a:t> واحدى الركائز الهامة للوصول الى المستويات الرياضية العالية, وهي لا تقل اهمية عن القوة العضلية بدليل انه لا يوجد </a:t>
            </a:r>
            <a:r>
              <a:rPr lang="ar-IQ" dirty="0" err="1"/>
              <a:t>اى</a:t>
            </a:r>
            <a:r>
              <a:rPr lang="ar-IQ" dirty="0"/>
              <a:t> بطارية للاختبارات لقياس مستوى اللياقة البدنية العامة الا واحتوت على اختبارات السرعة.</a:t>
            </a:r>
          </a:p>
          <a:p>
            <a:r>
              <a:rPr lang="ar-IQ" dirty="0"/>
              <a:t>كما ان صفة السرعة تلعب دورا هاما </a:t>
            </a:r>
            <a:r>
              <a:rPr lang="ar-IQ" dirty="0" err="1"/>
              <a:t>فى</a:t>
            </a:r>
            <a:r>
              <a:rPr lang="ar-IQ" dirty="0"/>
              <a:t> معظم الانشطة الرياضية وخاصة </a:t>
            </a:r>
            <a:r>
              <a:rPr lang="ar-IQ" dirty="0" err="1"/>
              <a:t>التى</a:t>
            </a:r>
            <a:r>
              <a:rPr lang="ar-IQ" dirty="0"/>
              <a:t> تتطلب منها قطع مسافات محددة </a:t>
            </a:r>
            <a:r>
              <a:rPr lang="ar-IQ" dirty="0" err="1" smtClean="0"/>
              <a:t>فى</a:t>
            </a:r>
            <a:endParaRPr lang="en-US" dirty="0"/>
          </a:p>
        </p:txBody>
      </p:sp>
    </p:spTree>
    <p:extLst>
      <p:ext uri="{BB962C8B-B14F-4D97-AF65-F5344CB8AC3E}">
        <p14:creationId xmlns:p14="http://schemas.microsoft.com/office/powerpoint/2010/main" val="222615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018645"/>
            <a:ext cx="4572000" cy="5909310"/>
          </a:xfrm>
          <a:prstGeom prst="rect">
            <a:avLst/>
          </a:prstGeom>
        </p:spPr>
        <p:txBody>
          <a:bodyPr>
            <a:spAutoFit/>
          </a:bodyPr>
          <a:lstStyle/>
          <a:p>
            <a:r>
              <a:rPr lang="ar-IQ" dirty="0"/>
              <a:t>اقل زمن – كما يحدث </a:t>
            </a:r>
            <a:r>
              <a:rPr lang="ar-IQ" dirty="0" err="1"/>
              <a:t>فى</a:t>
            </a:r>
            <a:r>
              <a:rPr lang="ar-IQ" dirty="0"/>
              <a:t> العاب المضمار </a:t>
            </a:r>
            <a:r>
              <a:rPr lang="ar-IQ" dirty="0" err="1"/>
              <a:t>كجرى</a:t>
            </a:r>
            <a:r>
              <a:rPr lang="ar-IQ" dirty="0"/>
              <a:t> 100متر , 1500متر ...الخ , السباحة, التجديف, الخ ... او اداء مهارة معينة تتطلب سرعة انقباض عضلة معينة لتحقيق هدف الحركة – كركل الكرة بالقدم او الوثب </a:t>
            </a:r>
            <a:r>
              <a:rPr lang="ar-IQ" dirty="0" err="1"/>
              <a:t>لاعلى</a:t>
            </a:r>
            <a:r>
              <a:rPr lang="ar-IQ" dirty="0"/>
              <a:t> او القفز فتحا على حصان القفز ومجمل القول ان صفة السرعة تعتبر من اهم الصفات البدنية </a:t>
            </a:r>
            <a:r>
              <a:rPr lang="ar-IQ" dirty="0" err="1"/>
              <a:t>التى</a:t>
            </a:r>
            <a:r>
              <a:rPr lang="ar-IQ" dirty="0"/>
              <a:t> تؤدى الى الارتقاء بمستوى الاداء </a:t>
            </a:r>
            <a:r>
              <a:rPr lang="ar-IQ" dirty="0" err="1"/>
              <a:t>الحركى</a:t>
            </a:r>
            <a:r>
              <a:rPr lang="ar-IQ" dirty="0"/>
              <a:t> </a:t>
            </a:r>
          </a:p>
          <a:p>
            <a:r>
              <a:rPr lang="ar-IQ" dirty="0"/>
              <a:t>مفهوم السرعة يعتبر مفهوم السرعة من وجهة النظر الفسيولوجية للدلالة على الاستجابات العضلية الناتجة عن التبادل السريع ما بين حالة الانقباض </a:t>
            </a:r>
            <a:r>
              <a:rPr lang="ar-IQ" dirty="0" err="1"/>
              <a:t>العضلى</a:t>
            </a:r>
            <a:r>
              <a:rPr lang="ar-IQ" dirty="0"/>
              <a:t> وحالة الاسترخاء </a:t>
            </a:r>
            <a:r>
              <a:rPr lang="ar-IQ" dirty="0" err="1"/>
              <a:t>العضلى</a:t>
            </a:r>
            <a:endParaRPr lang="ar-IQ" dirty="0"/>
          </a:p>
          <a:p>
            <a:r>
              <a:rPr lang="ar-IQ" dirty="0"/>
              <a:t>كما يعبر مصطلح السرعة من وجهة النظر الميكانيكية عن معدل التغير </a:t>
            </a:r>
            <a:r>
              <a:rPr lang="ar-IQ" dirty="0" err="1"/>
              <a:t>فى</a:t>
            </a:r>
            <a:r>
              <a:rPr lang="ar-IQ" dirty="0"/>
              <a:t> المسافة بالنسبة للزمن , وبمعنى اخر العلاقة بين الزيادة </a:t>
            </a:r>
            <a:r>
              <a:rPr lang="ar-IQ" dirty="0" err="1"/>
              <a:t>فى</a:t>
            </a:r>
            <a:r>
              <a:rPr lang="ar-IQ" dirty="0"/>
              <a:t> المسافة – التغير </a:t>
            </a:r>
            <a:r>
              <a:rPr lang="ar-IQ" dirty="0" err="1"/>
              <a:t>فى</a:t>
            </a:r>
            <a:r>
              <a:rPr lang="ar-IQ" dirty="0"/>
              <a:t> المسافة – بالنسبة للزيادة </a:t>
            </a:r>
            <a:r>
              <a:rPr lang="ar-IQ" dirty="0" err="1"/>
              <a:t>فى</a:t>
            </a:r>
            <a:r>
              <a:rPr lang="ar-IQ" dirty="0"/>
              <a:t> الزمن – التغير </a:t>
            </a:r>
            <a:r>
              <a:rPr lang="ar-IQ" dirty="0" err="1"/>
              <a:t>فى</a:t>
            </a:r>
            <a:r>
              <a:rPr lang="ar-IQ" dirty="0"/>
              <a:t> الزمن</a:t>
            </a:r>
          </a:p>
          <a:p>
            <a:r>
              <a:rPr lang="ar-IQ" dirty="0"/>
              <a:t>ويرى تشارلز أ. </a:t>
            </a:r>
            <a:r>
              <a:rPr lang="ar-IQ" dirty="0" err="1"/>
              <a:t>بيوكر</a:t>
            </a:r>
            <a:r>
              <a:rPr lang="ar-IQ" dirty="0"/>
              <a:t> ان السرعة </a:t>
            </a:r>
            <a:r>
              <a:rPr lang="ar-IQ" dirty="0" err="1"/>
              <a:t>هى</a:t>
            </a:r>
            <a:r>
              <a:rPr lang="ar-IQ" dirty="0"/>
              <a:t> قدرة الفرد على اداء حركات متتابعة من نوع واحد </a:t>
            </a:r>
            <a:r>
              <a:rPr lang="ar-IQ" dirty="0" err="1"/>
              <a:t>فى</a:t>
            </a:r>
            <a:r>
              <a:rPr lang="ar-IQ" dirty="0"/>
              <a:t> اقصر مدة</a:t>
            </a:r>
          </a:p>
          <a:p>
            <a:r>
              <a:rPr lang="ar-IQ" dirty="0"/>
              <a:t>ويميز </a:t>
            </a:r>
            <a:r>
              <a:rPr lang="ar-IQ" dirty="0" err="1"/>
              <a:t>هارة</a:t>
            </a:r>
            <a:r>
              <a:rPr lang="ar-IQ" dirty="0"/>
              <a:t> بين ثلاثة اشكال للسرعة وهى </a:t>
            </a:r>
          </a:p>
          <a:p>
            <a:r>
              <a:rPr lang="ar-IQ" dirty="0"/>
              <a:t>1-السرعة الانتقالية </a:t>
            </a:r>
            <a:r>
              <a:rPr lang="en-US" dirty="0"/>
              <a:t>Sprint  </a:t>
            </a:r>
          </a:p>
          <a:p>
            <a:r>
              <a:rPr lang="en-US" dirty="0"/>
              <a:t>2-</a:t>
            </a:r>
            <a:r>
              <a:rPr lang="ar-IQ" dirty="0"/>
              <a:t>السرعة الحركية </a:t>
            </a:r>
            <a:r>
              <a:rPr lang="en-US" dirty="0"/>
              <a:t>Speed Of Movement   </a:t>
            </a:r>
          </a:p>
          <a:p>
            <a:r>
              <a:rPr lang="en-US" dirty="0"/>
              <a:t>3-</a:t>
            </a:r>
            <a:r>
              <a:rPr lang="ar-IQ" dirty="0"/>
              <a:t>سرعة الاستجابة </a:t>
            </a:r>
            <a:r>
              <a:rPr lang="en-US" dirty="0"/>
              <a:t>Reaction Time </a:t>
            </a:r>
          </a:p>
        </p:txBody>
      </p:sp>
    </p:spTree>
    <p:extLst>
      <p:ext uri="{BB962C8B-B14F-4D97-AF65-F5344CB8AC3E}">
        <p14:creationId xmlns:p14="http://schemas.microsoft.com/office/powerpoint/2010/main" val="346465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7697122"/>
            <a:ext cx="4572000" cy="22252245"/>
          </a:xfrm>
          <a:prstGeom prst="rect">
            <a:avLst/>
          </a:prstGeom>
        </p:spPr>
        <p:txBody>
          <a:bodyPr>
            <a:spAutoFit/>
          </a:bodyPr>
          <a:lstStyle/>
          <a:p>
            <a:r>
              <a:rPr lang="ar-IQ" dirty="0"/>
              <a:t>*تنمية سرعة الاستجابة </a:t>
            </a:r>
          </a:p>
          <a:p>
            <a:r>
              <a:rPr lang="ar-IQ" dirty="0"/>
              <a:t>ترتبط دقة سرعة الاستجابة في الألعاب الرياضية </a:t>
            </a:r>
            <a:r>
              <a:rPr lang="ar-IQ" dirty="0" err="1"/>
              <a:t>والمنازلات</a:t>
            </a:r>
            <a:r>
              <a:rPr lang="ar-IQ" dirty="0"/>
              <a:t> الفردية بالعوامل الفسيولوجية </a:t>
            </a:r>
            <a:r>
              <a:rPr lang="ar-IQ" dirty="0" err="1"/>
              <a:t>الاتيه</a:t>
            </a:r>
            <a:r>
              <a:rPr lang="ar-IQ" dirty="0"/>
              <a:t>: </a:t>
            </a:r>
          </a:p>
          <a:p>
            <a:r>
              <a:rPr lang="ar-IQ" dirty="0"/>
              <a:t>-1دقة الإدراك البصري والسمعي  </a:t>
            </a:r>
          </a:p>
          <a:p>
            <a:r>
              <a:rPr lang="ar-IQ" dirty="0"/>
              <a:t>-2 القدرة على صدق التوقع والحدس والتبصر في مواقف اللعب المختلفة وكذلك سرعة التفكير بالنسبة للمواقف المتغيرة</a:t>
            </a:r>
          </a:p>
          <a:p>
            <a:r>
              <a:rPr lang="ar-IQ" dirty="0"/>
              <a:t>-3 المستوى المهارى للفرد والقدرة على اختيار نوع الاستجابة المناسبة للموقف  </a:t>
            </a:r>
          </a:p>
          <a:p>
            <a:r>
              <a:rPr lang="ar-IQ" dirty="0"/>
              <a:t>  4-السرعة الحركية وخاصة بالنسبة للضربات أو التصويبات أو الرميات المختلفة</a:t>
            </a:r>
          </a:p>
          <a:p>
            <a:r>
              <a:rPr lang="ar-IQ" dirty="0"/>
              <a:t>5-ويعتبر اكتساب الفرد لعدد كبير من المهارات الحركية والقدرات </a:t>
            </a:r>
            <a:r>
              <a:rPr lang="ar-IQ" dirty="0" err="1"/>
              <a:t>الخططية</a:t>
            </a:r>
            <a:r>
              <a:rPr lang="ar-IQ" dirty="0"/>
              <a:t> من أهم الأسس لتطوير وترقية سرعة الاستجابة </a:t>
            </a:r>
          </a:p>
          <a:p>
            <a:r>
              <a:rPr lang="ar-IQ" dirty="0"/>
              <a:t>ويجب أن نفرق بين نوعين من </a:t>
            </a:r>
            <a:r>
              <a:rPr lang="ar-IQ" dirty="0" err="1"/>
              <a:t>الاستجابه</a:t>
            </a:r>
            <a:r>
              <a:rPr lang="ar-IQ" dirty="0"/>
              <a:t> هما </a:t>
            </a:r>
          </a:p>
          <a:p>
            <a:r>
              <a:rPr lang="ar-IQ" dirty="0"/>
              <a:t>أ‌- الاستجابة (رد الفعل) البسيطة </a:t>
            </a:r>
          </a:p>
          <a:p>
            <a:r>
              <a:rPr lang="ar-IQ" dirty="0"/>
              <a:t>ب‌- الاستجابة (رد الفعل) المركبة </a:t>
            </a:r>
          </a:p>
          <a:p>
            <a:r>
              <a:rPr lang="ar-IQ" dirty="0"/>
              <a:t>أ‌- الاستجابة البسيطة </a:t>
            </a:r>
          </a:p>
          <a:p>
            <a:r>
              <a:rPr lang="ar-IQ" dirty="0"/>
              <a:t>وهى الاستجابة التي يعرف فيها اللاعب سلفا نوع المثير المتوقع ويكون على أهبة الاستعداد للاستجابة بصورة معينة كما في البدء في مسابقات العدو أو السباحة وهى عبارة عن عملية إرسال مثير شرطي معروف والاستجابة لذلك المثير ويمكن تقسيم عملية الاستجابة البسيطة إلى الفترات التالية </a:t>
            </a:r>
          </a:p>
          <a:p>
            <a:r>
              <a:rPr lang="ar-IQ" dirty="0"/>
              <a:t>1- الفترة الإعدادية</a:t>
            </a:r>
          </a:p>
          <a:p>
            <a:r>
              <a:rPr lang="ar-IQ" dirty="0"/>
              <a:t>2-الفترة الرئيسية</a:t>
            </a:r>
          </a:p>
          <a:p>
            <a:r>
              <a:rPr lang="ar-IQ" dirty="0"/>
              <a:t>  3- الفترة الختامية </a:t>
            </a:r>
          </a:p>
          <a:p>
            <a:endParaRPr lang="ar-IQ" dirty="0"/>
          </a:p>
          <a:p>
            <a:r>
              <a:rPr lang="ar-IQ" dirty="0"/>
              <a:t>   1-الفترة الإعدادية</a:t>
            </a:r>
          </a:p>
          <a:p>
            <a:r>
              <a:rPr lang="ar-IQ" dirty="0"/>
              <a:t>وهى عبارة عن الفترة الزمنية من لحظة إشارة الاستعداد (خذ مكانك) حتى إجراء إشارة البدء (طلقة البداية) وترتبط هذه الفترة بنوع سماع الإشارة والاستعداد للحركة </a:t>
            </a:r>
            <a:r>
              <a:rPr lang="ar-IQ" dirty="0" err="1"/>
              <a:t>الاستجابية</a:t>
            </a:r>
            <a:r>
              <a:rPr lang="ar-IQ" dirty="0"/>
              <a:t> </a:t>
            </a:r>
          </a:p>
          <a:p>
            <a:r>
              <a:rPr lang="ar-IQ" dirty="0"/>
              <a:t>  2-الفترة الرئيسية </a:t>
            </a:r>
          </a:p>
          <a:p>
            <a:r>
              <a:rPr lang="ar-IQ" dirty="0"/>
              <a:t>وهى عبارة عن الفترة الزمنية من إدراك الإشارة حتى بداية الاستجابة الحركية وتنحصر العملية العصبية التي تعد للاستجابة الحركية فيما يلي </a:t>
            </a:r>
          </a:p>
          <a:p>
            <a:r>
              <a:rPr lang="ar-IQ" dirty="0"/>
              <a:t>اللحظة الحسية لفترة زمن الرجع لرد الفعل , وتتكون من إدراك الإشارة أو المثير *</a:t>
            </a:r>
          </a:p>
          <a:p>
            <a:r>
              <a:rPr lang="ar-IQ" dirty="0"/>
              <a:t>اللحظة الارتباطية لرد الفعل . وتتكون من استيعاب الإشارة أو المثير *</a:t>
            </a:r>
          </a:p>
          <a:p>
            <a:r>
              <a:rPr lang="ar-IQ" dirty="0"/>
              <a:t> *اللحظة الحركية لفترة زمن الرجع لرد الفعل وتتكون من حدوث مثيرات حركية في جزء من المخ المختص بالحركة , ومن إرسال تلك المثيرات إلى العضلات المعينة بواسطة</a:t>
            </a:r>
          </a:p>
          <a:p>
            <a:r>
              <a:rPr lang="ar-IQ" dirty="0"/>
              <a:t>3- الفترة الختامية </a:t>
            </a:r>
          </a:p>
          <a:p>
            <a:r>
              <a:rPr lang="ar-IQ" dirty="0"/>
              <a:t>وهى عبارة عن الفترة من بداية الاستجابة حتى نهايتها , والتي تتحقق فيها حركة الاستجابة المرئية والتي تتأسس على الفترتين السابقتين</a:t>
            </a:r>
          </a:p>
          <a:p>
            <a:r>
              <a:rPr lang="ar-IQ" dirty="0"/>
              <a:t>ب- الاستجابة المركبة </a:t>
            </a:r>
          </a:p>
          <a:p>
            <a:r>
              <a:rPr lang="ar-IQ" dirty="0"/>
              <a:t>في هذا النوع من الاستجابة لا يعرف اللاعب نوع المثير الذي سيحدث سلفا وكذلك نوع الاستجابة الحركية حيث تتميز الاستجابة الحركية بوجود كثير من المثيرات بالإضافة إلى تعدد الحركات </a:t>
            </a:r>
            <a:r>
              <a:rPr lang="ar-IQ" dirty="0" err="1"/>
              <a:t>الاستجابية</a:t>
            </a:r>
            <a:r>
              <a:rPr lang="ar-IQ" dirty="0"/>
              <a:t> , وهذا النوع من الاستجابة نجده سائدا في كثير من الأنشطة الرياضية </a:t>
            </a:r>
          </a:p>
          <a:p>
            <a:r>
              <a:rPr lang="ar-IQ" dirty="0"/>
              <a:t>فمثلا في الملاكمة يمكن تمثيل الاستجابة المركبة بالاستجابة الحركية للملاكم إثناء اللعب مع منافسه , فلملاكم يتقن جيدا الضربات المختلفة , وكذا طرق الدفاع والهجوم ولكنه الملاكم يكون مركزا على منافسه ويكون على أهبة الاستعداد لمواجهة كل الاحتمالات ولكنه لا يستطيع أن يقوم سلفا بعمل أي استجابة معينة حتى يظهر المثير , وعلى ضوئه يقوم بالاستجابة </a:t>
            </a:r>
          </a:p>
          <a:p>
            <a:r>
              <a:rPr lang="ar-IQ" dirty="0"/>
              <a:t>وتلعب اللحظة الحسية دورا هاما بالنسبة النوع من الاستجابات . حيث أن الملاكم عندما يقوم بتنفيذ حركة دفاعية معينة ناتجة عن استثارة الجزء المعين بالمخ والمختص بالحركة , وفى نفس الوقت يقوم منافسه فجأة بحركة مغايرة تستلزم القيام بحركة دفاعية أخرى فانه يصعب على الملاكم في هذه الحالة تغيير حالته الدفاعية الأمر الذي يستلزم ضرورة سرعة قيام الملاكم بالاستجابة الحركية الصحيحة </a:t>
            </a:r>
          </a:p>
          <a:p>
            <a:r>
              <a:rPr lang="ar-IQ" dirty="0" err="1"/>
              <a:t>فى</a:t>
            </a:r>
            <a:r>
              <a:rPr lang="ar-IQ" dirty="0"/>
              <a:t> اللحظة التي يظهر فيها المثير أو عقب ظهوره مباشرة يؤدى تأخر إدراك المثير إلى زيادة زمن الرجوع</a:t>
            </a:r>
          </a:p>
          <a:p>
            <a:r>
              <a:rPr lang="ar-IQ" dirty="0"/>
              <a:t>مما يؤثر بالتالي على سرعة الاستجابة</a:t>
            </a:r>
          </a:p>
          <a:p>
            <a:r>
              <a:rPr lang="ar-IQ" dirty="0"/>
              <a:t>*طرق تطوير السرعة:</a:t>
            </a:r>
          </a:p>
          <a:p>
            <a:r>
              <a:rPr lang="ar-IQ" dirty="0"/>
              <a:t>1- الطريقة الاعتيادية لتطوير </a:t>
            </a:r>
            <a:r>
              <a:rPr lang="ar-IQ" dirty="0" err="1"/>
              <a:t>السرعة:وهي</a:t>
            </a:r>
            <a:r>
              <a:rPr lang="ar-IQ" dirty="0"/>
              <a:t> الطريقة التي تستخدم لزيادة السرعة الانتقالية كالركض </a:t>
            </a:r>
            <a:r>
              <a:rPr lang="ar-IQ" dirty="0" err="1"/>
              <a:t>والسباحه</a:t>
            </a:r>
            <a:r>
              <a:rPr lang="ar-IQ" dirty="0"/>
              <a:t> والتجديف ومن اساليبها تدريبات القفز والاثقال.</a:t>
            </a:r>
          </a:p>
          <a:p>
            <a:r>
              <a:rPr lang="ar-IQ" dirty="0"/>
              <a:t>2-  طريقة </a:t>
            </a:r>
            <a:r>
              <a:rPr lang="ar-IQ" dirty="0" err="1"/>
              <a:t>المقاومه</a:t>
            </a:r>
            <a:r>
              <a:rPr lang="ar-IQ" dirty="0"/>
              <a:t>: وهي عبارة عن تسليط قوة خارجية على المجاميع </a:t>
            </a:r>
            <a:r>
              <a:rPr lang="ar-IQ" dirty="0" err="1"/>
              <a:t>العضليةالعاملةفي</a:t>
            </a:r>
            <a:r>
              <a:rPr lang="ar-IQ" dirty="0"/>
              <a:t> التحرك لتطوير السرعة </a:t>
            </a:r>
            <a:r>
              <a:rPr lang="ar-IQ" dirty="0" err="1"/>
              <a:t>الانتقاليةاو</a:t>
            </a:r>
            <a:r>
              <a:rPr lang="ar-IQ" dirty="0"/>
              <a:t> </a:t>
            </a:r>
            <a:r>
              <a:rPr lang="ar-IQ" dirty="0" err="1"/>
              <a:t>الحركيةومن</a:t>
            </a:r>
            <a:r>
              <a:rPr lang="ar-IQ" dirty="0"/>
              <a:t> اساليبها الركض السريع بسحب </a:t>
            </a:r>
            <a:r>
              <a:rPr lang="ar-IQ" dirty="0" err="1"/>
              <a:t>اداةوالركض</a:t>
            </a:r>
            <a:r>
              <a:rPr lang="ar-IQ" dirty="0"/>
              <a:t> السريع صعودا على منحدر</a:t>
            </a:r>
          </a:p>
          <a:p>
            <a:r>
              <a:rPr lang="ar-IQ" dirty="0"/>
              <a:t>3- طريقة </a:t>
            </a:r>
            <a:r>
              <a:rPr lang="ar-IQ" dirty="0" err="1"/>
              <a:t>المساعدة:وهي</a:t>
            </a:r>
            <a:r>
              <a:rPr lang="ar-IQ" dirty="0"/>
              <a:t> عبارة عن مدى الاستفادة من بعض المؤثرات الخارجية لزيادة سرعة </a:t>
            </a:r>
            <a:r>
              <a:rPr lang="ar-IQ" dirty="0" err="1"/>
              <a:t>الرياضيومن</a:t>
            </a:r>
            <a:r>
              <a:rPr lang="ar-IQ" dirty="0"/>
              <a:t> هذه الاساليب طريقة السحب والاستفادة من سرعة الريح والركض نزولا من على منحدر.</a:t>
            </a:r>
          </a:p>
        </p:txBody>
      </p:sp>
    </p:spTree>
    <p:extLst>
      <p:ext uri="{BB962C8B-B14F-4D97-AF65-F5344CB8AC3E}">
        <p14:creationId xmlns:p14="http://schemas.microsoft.com/office/powerpoint/2010/main" val="58037434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1014</Words>
  <Application>Microsoft Office PowerPoint</Application>
  <PresentationFormat>عرض على الشاشة (3:4)‏</PresentationFormat>
  <Paragraphs>202</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Dr.Husam</dc:creator>
  <cp:lastModifiedBy>Dr.Husam</cp:lastModifiedBy>
  <cp:revision>3</cp:revision>
  <dcterms:created xsi:type="dcterms:W3CDTF">2019-08-04T06:46:47Z</dcterms:created>
  <dcterms:modified xsi:type="dcterms:W3CDTF">2019-08-04T07:01:26Z</dcterms:modified>
</cp:coreProperties>
</file>